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notesMasterIdLst>
    <p:notesMasterId r:id="rId16"/>
  </p:notesMasterIdLst>
  <p:sldIdLst>
    <p:sldId id="266" r:id="rId3"/>
    <p:sldId id="267" r:id="rId4"/>
    <p:sldId id="268" r:id="rId5"/>
    <p:sldId id="275" r:id="rId6"/>
    <p:sldId id="269" r:id="rId7"/>
    <p:sldId id="283" r:id="rId8"/>
    <p:sldId id="284" r:id="rId9"/>
    <p:sldId id="270" r:id="rId10"/>
    <p:sldId id="279" r:id="rId11"/>
    <p:sldId id="280" r:id="rId12"/>
    <p:sldId id="281" r:id="rId13"/>
    <p:sldId id="282" r:id="rId14"/>
    <p:sldId id="285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772" autoAdjust="0"/>
  </p:normalViewPr>
  <p:slideViewPr>
    <p:cSldViewPr snapToGrid="0">
      <p:cViewPr varScale="1">
        <p:scale>
          <a:sx n="80" d="100"/>
          <a:sy n="80" d="100"/>
        </p:scale>
        <p:origin x="60" y="1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F6B31-1123-4EE2-BB27-B80BAB3C3BA9}" type="datetimeFigureOut">
              <a:rPr lang="fr-FR" smtClean="0"/>
              <a:t>24/04/2022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11922-A7AA-4AE3-BAAD-BE3C96D4AB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95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Bonjour cousin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t’appelle pour te raconter ma visite.  C’est un musée qui raconte la vie des gens il y a très longtemps. Ils n’avaient pas l’électricité. Ils ont inventé plein de choses. C’était super ! A bientôt, Tom.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811922-A7AA-4AE3-BAAD-BE3C96D4ABB5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440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E2FDE68-0BA5-40AE-A4C1-8AE391162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63474" cy="7915564"/>
          </a:xfrm>
          <a:prstGeom prst="rect">
            <a:avLst/>
          </a:prstGeom>
        </p:spPr>
      </p:pic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1596616" y="3959735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3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2531604" y="4679815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714836" y="345658"/>
            <a:ext cx="4832448" cy="1656184"/>
          </a:xfr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</a:t>
            </a:r>
            <a:r>
              <a:rPr lang="fr-FR" sz="6000" b="1" dirty="0" err="1"/>
              <a:t>Lilya</a:t>
            </a:r>
            <a:r>
              <a:rPr lang="fr-FR" sz="6000" b="1" dirty="0"/>
              <a:t> et Tom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2B2F3E6-C32D-4B66-87D1-11CE437F6719}"/>
              </a:ext>
            </a:extLst>
          </p:cNvPr>
          <p:cNvSpPr txBox="1"/>
          <p:nvPr/>
        </p:nvSpPr>
        <p:spPr>
          <a:xfrm>
            <a:off x="449179" y="2363002"/>
            <a:ext cx="11293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Les achats de </a:t>
            </a:r>
            <a:r>
              <a:rPr kumimoji="0" lang="fr-F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Lilya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:				     Les achats de Tom :</a:t>
            </a:r>
          </a:p>
        </p:txBody>
      </p:sp>
      <p:graphicFrame>
        <p:nvGraphicFramePr>
          <p:cNvPr id="3" name="Tableau 5">
            <a:extLst>
              <a:ext uri="{FF2B5EF4-FFF2-40B4-BE49-F238E27FC236}">
                <a16:creationId xmlns:a16="http://schemas.microsoft.com/office/drawing/2014/main" id="{C3703653-DB37-45A0-998E-AAE384282D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818439"/>
              </p:ext>
            </p:extLst>
          </p:nvPr>
        </p:nvGraphicFramePr>
        <p:xfrm>
          <a:off x="6307221" y="2990961"/>
          <a:ext cx="4914232" cy="2868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7116">
                  <a:extLst>
                    <a:ext uri="{9D8B030D-6E8A-4147-A177-3AD203B41FA5}">
                      <a16:colId xmlns:a16="http://schemas.microsoft.com/office/drawing/2014/main" val="2060430186"/>
                    </a:ext>
                  </a:extLst>
                </a:gridCol>
                <a:gridCol w="2457116">
                  <a:extLst>
                    <a:ext uri="{9D8B030D-6E8A-4147-A177-3AD203B41FA5}">
                      <a16:colId xmlns:a16="http://schemas.microsoft.com/office/drawing/2014/main" val="2329144047"/>
                    </a:ext>
                  </a:extLst>
                </a:gridCol>
              </a:tblGrid>
              <a:tr h="5418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OBJETS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MONTANT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304013"/>
                  </a:ext>
                </a:extLst>
              </a:tr>
              <a:tr h="541867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1 peluche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9 €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187654"/>
                  </a:ext>
                </a:extLst>
              </a:tr>
              <a:tr h="541867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1 lot de cartes postales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2 €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46648"/>
                  </a:ext>
                </a:extLst>
              </a:tr>
              <a:tr h="541867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1 puzzle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3 €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924562"/>
                  </a:ext>
                </a:extLst>
              </a:tr>
              <a:tr h="541867">
                <a:tc>
                  <a:txBody>
                    <a:bodyPr/>
                    <a:lstStyle/>
                    <a:p>
                      <a:pPr algn="r"/>
                      <a:r>
                        <a:rPr lang="fr-FR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541791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71462186-5179-478B-B5D2-C600EF3902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857669"/>
              </p:ext>
            </p:extLst>
          </p:nvPr>
        </p:nvGraphicFramePr>
        <p:xfrm>
          <a:off x="499979" y="2990960"/>
          <a:ext cx="4914232" cy="270933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57116">
                  <a:extLst>
                    <a:ext uri="{9D8B030D-6E8A-4147-A177-3AD203B41FA5}">
                      <a16:colId xmlns:a16="http://schemas.microsoft.com/office/drawing/2014/main" val="2060430186"/>
                    </a:ext>
                  </a:extLst>
                </a:gridCol>
                <a:gridCol w="2457116">
                  <a:extLst>
                    <a:ext uri="{9D8B030D-6E8A-4147-A177-3AD203B41FA5}">
                      <a16:colId xmlns:a16="http://schemas.microsoft.com/office/drawing/2014/main" val="2329144047"/>
                    </a:ext>
                  </a:extLst>
                </a:gridCol>
              </a:tblGrid>
              <a:tr h="54186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OBJETS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MONTANT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6304013"/>
                  </a:ext>
                </a:extLst>
              </a:tr>
              <a:tr h="541867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1 stylo décoré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6 €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187654"/>
                  </a:ext>
                </a:extLst>
              </a:tr>
              <a:tr h="541867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1 livre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8 €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46648"/>
                  </a:ext>
                </a:extLst>
              </a:tr>
              <a:tr h="541867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1 porte-clés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/>
                        <a:t>3 €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924562"/>
                  </a:ext>
                </a:extLst>
              </a:tr>
              <a:tr h="541867">
                <a:tc>
                  <a:txBody>
                    <a:bodyPr/>
                    <a:lstStyle/>
                    <a:p>
                      <a:pPr algn="r"/>
                      <a:r>
                        <a:rPr lang="fr-FR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541791"/>
                  </a:ext>
                </a:extLst>
              </a:tr>
            </a:tbl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A39DA2D5-A4BA-4BF7-8C20-235FBA86FDC5}"/>
              </a:ext>
            </a:extLst>
          </p:cNvPr>
          <p:cNvSpPr txBox="1"/>
          <p:nvPr/>
        </p:nvSpPr>
        <p:spPr>
          <a:xfrm>
            <a:off x="499979" y="627048"/>
            <a:ext cx="80648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11 :</a:t>
            </a:r>
          </a:p>
          <a:p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Calcule le montant (total) de leurs achats puis dessine la monnaie que le vendeur leur rendra.</a:t>
            </a:r>
          </a:p>
          <a:p>
            <a:pPr marL="0" indent="0">
              <a:buNone/>
            </a:pP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056150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DCC8F73-35F3-4C1C-ACEB-025B7C821EE6}"/>
              </a:ext>
            </a:extLst>
          </p:cNvPr>
          <p:cNvSpPr txBox="1"/>
          <p:nvPr/>
        </p:nvSpPr>
        <p:spPr>
          <a:xfrm>
            <a:off x="527233" y="1555409"/>
            <a:ext cx="109705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Toute la famille décide de partir en randonnée.</a:t>
            </a:r>
          </a:p>
          <a:p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Chacun s’équipe correctement et c’est parti !</a:t>
            </a:r>
          </a:p>
          <a:p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Tom et Lylia partent devant et prennent des photos des paysages.</a:t>
            </a:r>
            <a:endParaRPr lang="fr-FR" sz="36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519BE60-B8B0-4011-B2A6-D4595C58C540}"/>
              </a:ext>
            </a:extLst>
          </p:cNvPr>
          <p:cNvSpPr txBox="1"/>
          <p:nvPr/>
        </p:nvSpPr>
        <p:spPr>
          <a:xfrm>
            <a:off x="3048000" y="588315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La randonnée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16E1DB5-8884-4D5F-B58F-F7CA22A537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4781">
            <a:off x="5742582" y="3501241"/>
            <a:ext cx="4070603" cy="2713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82206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0BDB3E-E988-4465-B180-AE3470C2417C}"/>
              </a:ext>
            </a:extLst>
          </p:cNvPr>
          <p:cNvSpPr txBox="1">
            <a:spLocks/>
          </p:cNvSpPr>
          <p:nvPr/>
        </p:nvSpPr>
        <p:spPr>
          <a:xfrm>
            <a:off x="2335303" y="529443"/>
            <a:ext cx="7406640" cy="58110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000" dirty="0">
                <a:solidFill>
                  <a:prstClr val="black"/>
                </a:solidFill>
              </a:rPr>
              <a:t>                                                                    </a:t>
            </a:r>
            <a:r>
              <a:rPr lang="fr-FR" sz="4000" b="1" dirty="0">
                <a:solidFill>
                  <a:srgbClr val="92D050"/>
                </a:solidFill>
              </a:rPr>
              <a:t>Retour au camping</a:t>
            </a:r>
            <a:endParaRPr lang="fr-FR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D21464-54C4-43B0-BD05-94A257E22AC8}"/>
              </a:ext>
            </a:extLst>
          </p:cNvPr>
          <p:cNvSpPr txBox="1">
            <a:spLocks/>
          </p:cNvSpPr>
          <p:nvPr/>
        </p:nvSpPr>
        <p:spPr>
          <a:xfrm>
            <a:off x="385637" y="1627015"/>
            <a:ext cx="6412727" cy="4983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Sur la route du retour au camping, les enfants demandent à leur mère de regarder sa montre connectée pour connaitre la distance parcourue dans la montagne.</a:t>
            </a:r>
          </a:p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Elle a enregistré le trajet mais leur mère ne veut pas leur dire exactement combien ça fait. 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ED5B8E0-0C3E-464E-A67A-B76908D795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036" y="1627015"/>
            <a:ext cx="4082208" cy="271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945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D21464-54C4-43B0-BD05-94A257E22AC8}"/>
              </a:ext>
            </a:extLst>
          </p:cNvPr>
          <p:cNvSpPr txBox="1">
            <a:spLocks/>
          </p:cNvSpPr>
          <p:nvPr/>
        </p:nvSpPr>
        <p:spPr>
          <a:xfrm>
            <a:off x="799105" y="924022"/>
            <a:ext cx="6412727" cy="4983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Elle leur dit juste : </a:t>
            </a:r>
          </a:p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« Notre trajet est trois fois plus long que le trajet aller-retour entre le camping et la boulangerie. »</a:t>
            </a:r>
          </a:p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r>
              <a:rPr lang="fr-FR" sz="3000" dirty="0">
                <a:latin typeface="Calibri" panose="020F0502020204030204" pitchFamily="34" charset="0"/>
                <a:cs typeface="Calibri" panose="020F0502020204030204" pitchFamily="34" charset="0"/>
              </a:rPr>
              <a:t>Les enfants savent que pour aller du camping à la boulangerie il y a 1km et 200 m.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lnSpc>
                <a:spcPct val="90000"/>
              </a:lnSpc>
              <a:spcBef>
                <a:spcPts val="1800"/>
              </a:spcBef>
              <a:buSzPct val="80000"/>
              <a:buFont typeface="Arial" pitchFamily="34" charset="0"/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F035354-9B50-4F92-B091-A43430018A1D}"/>
              </a:ext>
            </a:extLst>
          </p:cNvPr>
          <p:cNvSpPr txBox="1"/>
          <p:nvPr/>
        </p:nvSpPr>
        <p:spPr>
          <a:xfrm>
            <a:off x="799105" y="4881783"/>
            <a:ext cx="80648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12 :</a:t>
            </a:r>
          </a:p>
          <a:p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Calcule la distance totale qu’ils ont parcourue.</a:t>
            </a:r>
          </a:p>
          <a:p>
            <a:pPr marL="0" indent="0">
              <a:buNone/>
            </a:pP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24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4B30399-EA24-4CCC-BE63-50C56A6607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75" y="924022"/>
            <a:ext cx="3142574" cy="430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43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06399" y="1631838"/>
            <a:ext cx="594894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4000" dirty="0"/>
          </a:p>
          <a:p>
            <a:r>
              <a:rPr lang="fr-FR" sz="3600" dirty="0"/>
              <a:t>Les enfants adorent la vie au camping. Ils se lèvent tard, jouent toute la journée et ont le temps de lire les livres qu’ils ont emmenés. </a:t>
            </a:r>
          </a:p>
          <a:p>
            <a:endParaRPr lang="fr-FR" sz="4000" dirty="0"/>
          </a:p>
          <a:p>
            <a:endParaRPr lang="fr-FR" sz="4000" dirty="0"/>
          </a:p>
          <a:p>
            <a:endParaRPr lang="fr-FR" sz="40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1A2D6BC-DE67-4413-A8E7-7440AA4554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16" r="4861"/>
          <a:stretch/>
        </p:blipFill>
        <p:spPr>
          <a:xfrm>
            <a:off x="6217920" y="2065866"/>
            <a:ext cx="5567681" cy="330928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433D18B-7212-4C29-A27D-ABFF8AE548BF}"/>
              </a:ext>
            </a:extLst>
          </p:cNvPr>
          <p:cNvSpPr txBox="1"/>
          <p:nvPr/>
        </p:nvSpPr>
        <p:spPr>
          <a:xfrm>
            <a:off x="406399" y="5375147"/>
            <a:ext cx="1078653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600" dirty="0"/>
              <a:t>Tom a même fini de se plaindre que sa console lui manquait  !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5DEDC44-A001-4AA5-8F8E-1086BC2443E9}"/>
              </a:ext>
            </a:extLst>
          </p:cNvPr>
          <p:cNvSpPr txBox="1"/>
          <p:nvPr/>
        </p:nvSpPr>
        <p:spPr>
          <a:xfrm>
            <a:off x="3048000" y="88928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rgbClr val="92D050"/>
                </a:solidFill>
              </a:rPr>
              <a:t>La vie au camping</a:t>
            </a:r>
          </a:p>
        </p:txBody>
      </p:sp>
    </p:spTree>
    <p:extLst>
      <p:ext uri="{BB962C8B-B14F-4D97-AF65-F5344CB8AC3E}">
        <p14:creationId xmlns:p14="http://schemas.microsoft.com/office/powerpoint/2010/main" val="3546094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527233" y="1470773"/>
            <a:ext cx="64680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 </a:t>
            </a:r>
            <a:r>
              <a:rPr lang="fr-FR" sz="3200" dirty="0"/>
              <a:t>Ce matin-là, les parents annoncent que tout le monde part en visite dans la ville voisine. </a:t>
            </a:r>
          </a:p>
          <a:p>
            <a:r>
              <a:rPr lang="fr-FR" sz="3200" dirty="0"/>
              <a:t>Quand ils annoncent que c’est pour un musée, les enfants soupirent !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440274D-D944-49FE-A507-C61C3D51E0B5}"/>
              </a:ext>
            </a:extLst>
          </p:cNvPr>
          <p:cNvSpPr txBox="1"/>
          <p:nvPr/>
        </p:nvSpPr>
        <p:spPr>
          <a:xfrm>
            <a:off x="527232" y="4025318"/>
            <a:ext cx="641636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dirty="0"/>
              <a:t>Finalement, ils ont adoré. En sortant, Tom se dépêche de téléphoner à son cousin pour lui raconter. Il ne décroche pas mais Tom laisse un message.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9E99D6D-5454-49E4-B314-87C24A29DE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34"/>
          <a:stretch/>
        </p:blipFill>
        <p:spPr>
          <a:xfrm>
            <a:off x="6943594" y="1555409"/>
            <a:ext cx="4901273" cy="463973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6F15E8C-5D96-444D-8B37-E25D2400D5F6}"/>
              </a:ext>
            </a:extLst>
          </p:cNvPr>
          <p:cNvSpPr txBox="1"/>
          <p:nvPr/>
        </p:nvSpPr>
        <p:spPr>
          <a:xfrm>
            <a:off x="3048000" y="308915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La visite du musée</a:t>
            </a:r>
          </a:p>
        </p:txBody>
      </p:sp>
    </p:spTree>
    <p:extLst>
      <p:ext uri="{BB962C8B-B14F-4D97-AF65-F5344CB8AC3E}">
        <p14:creationId xmlns:p14="http://schemas.microsoft.com/office/powerpoint/2010/main" val="442532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99769" y="788112"/>
            <a:ext cx="82890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Écoute le message laissé par Tom :</a:t>
            </a:r>
          </a:p>
          <a:p>
            <a:endParaRPr lang="fr-FR" sz="3200" dirty="0"/>
          </a:p>
          <a:p>
            <a:endParaRPr lang="fr-FR" sz="20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A502C34-90D1-446C-A78E-50DC12AAF2A9}"/>
              </a:ext>
            </a:extLst>
          </p:cNvPr>
          <p:cNvSpPr txBox="1"/>
          <p:nvPr/>
        </p:nvSpPr>
        <p:spPr>
          <a:xfrm>
            <a:off x="499769" y="5377408"/>
            <a:ext cx="463558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9 :</a:t>
            </a:r>
          </a:p>
          <a:p>
            <a:pPr marL="0" indent="0">
              <a:buNone/>
            </a:pPr>
            <a:r>
              <a:rPr lang="fr-FR" sz="2800" b="1" dirty="0">
                <a:solidFill>
                  <a:prstClr val="black"/>
                </a:solidFill>
                <a:ea typeface="+mj-ea"/>
                <a:cs typeface="+mj-cs"/>
              </a:rPr>
              <a:t>Écris le texte sans faute.</a:t>
            </a:r>
          </a:p>
        </p:txBody>
      </p:sp>
      <p:pic>
        <p:nvPicPr>
          <p:cNvPr id="7" name="dictée CE1 GTC">
            <a:hlinkClick r:id="" action="ppaction://media"/>
            <a:extLst>
              <a:ext uri="{FF2B5EF4-FFF2-40B4-BE49-F238E27FC236}">
                <a16:creationId xmlns:a16="http://schemas.microsoft.com/office/drawing/2014/main" id="{4BD7F92F-CD50-47EA-9D88-0E520E80E6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17532" y="1582390"/>
            <a:ext cx="2192867" cy="219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0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34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FBB57AB-2AC3-4F28-83AF-CDD184DBD34C}"/>
              </a:ext>
            </a:extLst>
          </p:cNvPr>
          <p:cNvSpPr txBox="1"/>
          <p:nvPr/>
        </p:nvSpPr>
        <p:spPr>
          <a:xfrm>
            <a:off x="527233" y="1857558"/>
            <a:ext cx="82987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Après une semaine au camping, toute la famille reprend la route pour passer leur deuxième semaine dans les Alpes. </a:t>
            </a:r>
          </a:p>
          <a:p>
            <a:r>
              <a:rPr lang="fr-FR" sz="3600" dirty="0"/>
              <a:t>La tristesse de partir laisse rapidement la place à l’excitation de découvrir un endroit différent.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396499D-947D-4D29-B2A4-D3DB047C9915}"/>
              </a:ext>
            </a:extLst>
          </p:cNvPr>
          <p:cNvSpPr txBox="1"/>
          <p:nvPr/>
        </p:nvSpPr>
        <p:spPr>
          <a:xfrm>
            <a:off x="3048000" y="543330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Départ pour les Alpes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BFA2B86-ADB4-490E-B832-E8A2F965536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4DDCB"/>
              </a:clrFrom>
              <a:clrTo>
                <a:srgbClr val="F4DDC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322" y="897273"/>
            <a:ext cx="3192604" cy="560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338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7715E3D-A79A-4768-9937-1928A7BB6F2D}"/>
              </a:ext>
            </a:extLst>
          </p:cNvPr>
          <p:cNvSpPr txBox="1"/>
          <p:nvPr/>
        </p:nvSpPr>
        <p:spPr>
          <a:xfrm>
            <a:off x="527233" y="1555409"/>
            <a:ext cx="10970500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Le nouveau camping est génial et les paysages sont magnifiques !</a:t>
            </a:r>
          </a:p>
          <a:p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Les enfants adorent.</a:t>
            </a:r>
          </a:p>
          <a:p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Le lendemain de leur arrivée, toute la famille part pour aller voir le Mont Blanc.</a:t>
            </a:r>
          </a:p>
          <a:p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Tom </a:t>
            </a:r>
            <a:r>
              <a:rPr kumimoji="0" lang="en-US" sz="36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regarde</a:t>
            </a: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sur le smartphone de son </a:t>
            </a:r>
            <a:r>
              <a:rPr kumimoji="0" lang="en-US" sz="36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père</a:t>
            </a: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des </a:t>
            </a:r>
            <a:r>
              <a:rPr kumimoji="0" lang="en-US" sz="360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informations</a:t>
            </a:r>
            <a:r>
              <a:rPr kumimoji="0" lang="en-US" sz="3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sur le Mont Blanc.</a:t>
            </a:r>
          </a:p>
          <a:p>
            <a:endParaRPr lang="fr-FR" sz="36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732D33C-84EC-45D1-B567-DBDF3B43DD44}"/>
              </a:ext>
            </a:extLst>
          </p:cNvPr>
          <p:cNvSpPr txBox="1"/>
          <p:nvPr/>
        </p:nvSpPr>
        <p:spPr>
          <a:xfrm>
            <a:off x="3048000" y="588315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Le nouveau camping</a:t>
            </a:r>
          </a:p>
        </p:txBody>
      </p:sp>
    </p:spTree>
    <p:extLst>
      <p:ext uri="{BB962C8B-B14F-4D97-AF65-F5344CB8AC3E}">
        <p14:creationId xmlns:p14="http://schemas.microsoft.com/office/powerpoint/2010/main" val="2454322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1FA4F7A-6ED5-4390-9F58-F7BF42032F56}"/>
              </a:ext>
            </a:extLst>
          </p:cNvPr>
          <p:cNvSpPr txBox="1"/>
          <p:nvPr/>
        </p:nvSpPr>
        <p:spPr>
          <a:xfrm>
            <a:off x="440267" y="836306"/>
            <a:ext cx="10786534" cy="1127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Clr>
                <a:srgbClr val="84A4CF"/>
              </a:buClr>
              <a:buSzPct val="92000"/>
              <a:buFontTx/>
              <a:buNone/>
              <a:tabLst/>
              <a:defRPr/>
            </a:pPr>
            <a:endParaRPr kumimoji="0" lang="en-US" sz="1600" b="1" i="0" u="sng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Nova Light" panose="020B0502020104020203"/>
              <a:ea typeface="+mn-ea"/>
              <a:cs typeface="+mn-cs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99FC2EC-662D-4785-AA8E-75FFAC0A923E}"/>
              </a:ext>
            </a:extLst>
          </p:cNvPr>
          <p:cNvSpPr txBox="1"/>
          <p:nvPr/>
        </p:nvSpPr>
        <p:spPr>
          <a:xfrm>
            <a:off x="3048000" y="376648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Le Mont Blanc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FAC0D46-436B-42E3-B3BC-2C41826CE61E}"/>
              </a:ext>
            </a:extLst>
          </p:cNvPr>
          <p:cNvSpPr txBox="1"/>
          <p:nvPr/>
        </p:nvSpPr>
        <p:spPr>
          <a:xfrm>
            <a:off x="511387" y="1037557"/>
            <a:ext cx="6908800" cy="3347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rgbClr val="84A4CF"/>
              </a:buClr>
              <a:buSzPct val="92000"/>
              <a:buFont typeface="Wingdings 2" panose="05020102010507070707" pitchFamily="18" charset="2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Le massif du Mont Blanc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est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un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ensemble de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montagnes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dans les Alpes. Le Mont Blanc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est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le point le plus haut.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Il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mesure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4 809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mètres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mais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son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altitude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peut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varier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selon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la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neige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.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C’est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le plus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haut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sommet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d’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Europe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. Il se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situe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à la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frontière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entre la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France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et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l’Italie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BFD7620-70DA-4EDE-AE42-A1DAAB6209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306" y="1400287"/>
            <a:ext cx="4260427" cy="284028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3E341E5-7B82-4AC4-8BA4-2D14D75F91D0}"/>
              </a:ext>
            </a:extLst>
          </p:cNvPr>
          <p:cNvSpPr txBox="1"/>
          <p:nvPr/>
        </p:nvSpPr>
        <p:spPr>
          <a:xfrm>
            <a:off x="440267" y="4576889"/>
            <a:ext cx="11125200" cy="18361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rgbClr val="84A4CF"/>
              </a:buClr>
              <a:buSzPct val="92000"/>
              <a:buFont typeface="Wingdings 2" panose="05020102010507070707" pitchFamily="18" charset="2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On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peut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pratiquer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de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nombreuses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activités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: le ski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alpin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, le ski de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randonnée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l’alpinisme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, la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randonnée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…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rgbClr val="84A4CF"/>
              </a:buClr>
              <a:buSzPct val="92000"/>
              <a:buFont typeface="Wingdings 2" panose="05020102010507070707" pitchFamily="18" charset="2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Chaque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année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, environ 20 000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alpinistes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effectLst/>
                <a:highlight>
                  <a:srgbClr val="C0C0C0"/>
                </a:highlight>
                <a:uLnTx/>
                <a:uFillTx/>
                <a:latin typeface="Arial Nova Light" panose="020B0502020104020203"/>
                <a:ea typeface="+mn-ea"/>
                <a:cs typeface="+mn-cs"/>
              </a:rPr>
              <a:t>gravissent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le Mont Blanc.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Nova Ligh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350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1E1A48F4-79D7-4090-AAEC-472CFFF86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996" y="295384"/>
            <a:ext cx="8590008" cy="6267231"/>
          </a:xfrm>
          <a:prstGeom prst="rect">
            <a:avLst/>
          </a:prstGeom>
        </p:spPr>
      </p:pic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51954335-CC5F-44AE-9F89-435D1D100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994332"/>
              </p:ext>
            </p:extLst>
          </p:nvPr>
        </p:nvGraphicFramePr>
        <p:xfrm>
          <a:off x="1685959" y="1673560"/>
          <a:ext cx="8905178" cy="4600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7485">
                  <a:extLst>
                    <a:ext uri="{9D8B030D-6E8A-4147-A177-3AD203B41FA5}">
                      <a16:colId xmlns:a16="http://schemas.microsoft.com/office/drawing/2014/main" val="1988679592"/>
                    </a:ext>
                  </a:extLst>
                </a:gridCol>
                <a:gridCol w="6567693">
                  <a:extLst>
                    <a:ext uri="{9D8B030D-6E8A-4147-A177-3AD203B41FA5}">
                      <a16:colId xmlns:a16="http://schemas.microsoft.com/office/drawing/2014/main" val="205152812"/>
                    </a:ext>
                  </a:extLst>
                </a:gridCol>
              </a:tblGrid>
              <a:tr h="5877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Classe de mots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</a:rPr>
                        <a:t>Mots du texte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757693"/>
                  </a:ext>
                </a:extLst>
              </a:tr>
              <a:tr h="6687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Déterminants</a:t>
                      </a:r>
                      <a:endParaRPr lang="fr-F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340002"/>
                  </a:ext>
                </a:extLst>
              </a:tr>
              <a:tr h="6687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</a:rPr>
                        <a:t>Noms communs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060536"/>
                  </a:ext>
                </a:extLst>
              </a:tr>
              <a:tr h="6687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</a:rPr>
                        <a:t>Noms propres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9754659"/>
                  </a:ext>
                </a:extLst>
              </a:tr>
              <a:tr h="6687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</a:rPr>
                        <a:t>Adjectifs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6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5852574"/>
                  </a:ext>
                </a:extLst>
              </a:tr>
              <a:tr h="6687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</a:rPr>
                        <a:t>Verbes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485944"/>
                  </a:ext>
                </a:extLst>
              </a:tr>
              <a:tr h="6687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000">
                          <a:effectLst/>
                        </a:rPr>
                        <a:t>Pronoms personnels</a:t>
                      </a:r>
                      <a:endParaRPr lang="fr-F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821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076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DB2646-9F84-4E5F-9020-5868E87CE00E}"/>
              </a:ext>
            </a:extLst>
          </p:cNvPr>
          <p:cNvSpPr txBox="1">
            <a:spLocks/>
          </p:cNvSpPr>
          <p:nvPr/>
        </p:nvSpPr>
        <p:spPr>
          <a:xfrm>
            <a:off x="865202" y="697065"/>
            <a:ext cx="9891658" cy="80317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92D050"/>
                </a:solidFill>
              </a:rPr>
              <a:t>Les achats de souvenirs</a:t>
            </a:r>
            <a:endParaRPr lang="fr-FR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D8CC29-B60A-4881-ABED-70B0ABA405E5}"/>
              </a:ext>
            </a:extLst>
          </p:cNvPr>
          <p:cNvSpPr txBox="1">
            <a:spLocks/>
          </p:cNvSpPr>
          <p:nvPr/>
        </p:nvSpPr>
        <p:spPr>
          <a:xfrm>
            <a:off x="323528" y="1600200"/>
            <a:ext cx="11347772" cy="49831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Les grands-parents de Tom et 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Lilya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ova Light" panose="020B0502020104020203"/>
                <a:ea typeface="+mn-ea"/>
                <a:cs typeface="+mn-cs"/>
              </a:rPr>
              <a:t> leur ont donné à chacun un billet de 20 € pour qu’ils puissent se ramener des souvenirs.</a:t>
            </a:r>
          </a:p>
          <a:p>
            <a:pPr marL="45720" indent="0" algn="ctr">
              <a:spcBef>
                <a:spcPts val="1800"/>
              </a:spcBef>
              <a:buFont typeface="Corbel" pitchFamily="34" charset="0"/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spcBef>
                <a:spcPts val="1800"/>
              </a:spcBef>
              <a:buFont typeface="Corbel" pitchFamily="34" charset="0"/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spcBef>
                <a:spcPts val="1800"/>
              </a:spcBef>
              <a:buFont typeface="Corbel" pitchFamily="34" charset="0"/>
              <a:buNone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spcBef>
                <a:spcPts val="1800"/>
              </a:spcBef>
              <a:buFont typeface="Corbel" pitchFamily="34" charset="0"/>
              <a:buNone/>
            </a:pPr>
            <a:endParaRPr lang="fr-FR" sz="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A2BC14B-828B-4A1C-A562-EA1989D1D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837" y="3743747"/>
            <a:ext cx="3785153" cy="151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2396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619</Words>
  <Application>Microsoft Office PowerPoint</Application>
  <PresentationFormat>Grand écran</PresentationFormat>
  <Paragraphs>76</Paragraphs>
  <Slides>13</Slides>
  <Notes>1</Notes>
  <HiddenSlides>0</HiddenSlides>
  <MMClips>1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1" baseType="lpstr">
      <vt:lpstr>Arial</vt:lpstr>
      <vt:lpstr>Arial Black</vt:lpstr>
      <vt:lpstr>Arial Nova Light</vt:lpstr>
      <vt:lpstr>Calibri</vt:lpstr>
      <vt:lpstr>Corbel</vt:lpstr>
      <vt:lpstr>Wingdings 2</vt:lpstr>
      <vt:lpstr>Thème Office</vt:lpstr>
      <vt:lpstr>Base</vt:lpstr>
      <vt:lpstr>Les vacances de Lilya et Tom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MH</cp:lastModifiedBy>
  <cp:revision>30</cp:revision>
  <dcterms:created xsi:type="dcterms:W3CDTF">2021-06-27T12:28:36Z</dcterms:created>
  <dcterms:modified xsi:type="dcterms:W3CDTF">2022-04-24T16:23:22Z</dcterms:modified>
</cp:coreProperties>
</file>